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72" r:id="rId5"/>
    <p:sldId id="273" r:id="rId6"/>
    <p:sldId id="307" r:id="rId7"/>
    <p:sldId id="296" r:id="rId8"/>
    <p:sldId id="308" r:id="rId9"/>
    <p:sldId id="274" r:id="rId10"/>
    <p:sldId id="275" r:id="rId11"/>
    <p:sldId id="297" r:id="rId12"/>
    <p:sldId id="309" r:id="rId13"/>
    <p:sldId id="279" r:id="rId14"/>
    <p:sldId id="285" r:id="rId15"/>
    <p:sldId id="310" r:id="rId16"/>
    <p:sldId id="300" r:id="rId17"/>
    <p:sldId id="324" r:id="rId18"/>
    <p:sldId id="311" r:id="rId19"/>
    <p:sldId id="295" r:id="rId20"/>
    <p:sldId id="325" r:id="rId21"/>
    <p:sldId id="312" r:id="rId22"/>
    <p:sldId id="317" r:id="rId23"/>
    <p:sldId id="278" r:id="rId24"/>
    <p:sldId id="318" r:id="rId25"/>
    <p:sldId id="281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319" r:id="rId34"/>
    <p:sldId id="299" r:id="rId35"/>
    <p:sldId id="321" r:id="rId36"/>
    <p:sldId id="294" r:id="rId37"/>
    <p:sldId id="320" r:id="rId38"/>
    <p:sldId id="313" r:id="rId39"/>
    <p:sldId id="315" r:id="rId40"/>
    <p:sldId id="314" r:id="rId41"/>
    <p:sldId id="304" r:id="rId42"/>
    <p:sldId id="305" r:id="rId43"/>
    <p:sldId id="306" r:id="rId44"/>
    <p:sldId id="326" r:id="rId45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CC"/>
    <a:srgbClr val="969696"/>
    <a:srgbClr val="C40C42"/>
    <a:srgbClr val="A80039"/>
    <a:srgbClr val="C4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353" autoAdjust="0"/>
  </p:normalViewPr>
  <p:slideViewPr>
    <p:cSldViewPr snapToGrid="0">
      <p:cViewPr varScale="1">
        <p:scale>
          <a:sx n="64" d="100"/>
          <a:sy n="64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309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BAE6744-50FF-4EAC-B8F6-50FAD023CFA1}" type="datetimeFigureOut">
              <a:rPr lang="fr-FR"/>
              <a:pPr>
                <a:defRPr/>
              </a:pPr>
              <a:t>15/05/2019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7B4D2A2-2AC2-47F8-A6A5-A7DD71C98464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93713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FE4DB1C-F76D-47A0-9DEA-1E750A360BE4}" type="datetimeFigureOut">
              <a:rPr lang="fr-FR"/>
              <a:pPr>
                <a:defRPr/>
              </a:pPr>
              <a:t>15/05/2019</a:t>
            </a:fld>
            <a:endParaRPr lang="fr-BE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BE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fr-BE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D7F7ECF-42F4-4999-8AB5-B9CFFB894227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452533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25" y="5907088"/>
            <a:ext cx="1778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2670" y="519113"/>
            <a:ext cx="6686548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0" indent="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9524" y="83976"/>
            <a:ext cx="3475038" cy="1351124"/>
          </a:xfrm>
        </p:spPr>
        <p:txBody>
          <a:bodyPr anchor="t"/>
          <a:lstStyle>
            <a:lvl1pPr algn="l">
              <a:defRPr sz="2800" b="1"/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83976"/>
            <a:ext cx="5578474" cy="6496212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609300" indent="-342900"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818550" indent="-285750"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4pPr>
            <a:lvl5pPr marL="1095750" indent="-285750">
              <a:defRPr lang="fr-BE" sz="20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marL="252000" lvl="1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00ABCC"/>
              </a:buClr>
              <a:buFont typeface="Wingdings" pitchFamily="2" charset="2"/>
              <a:buChar char="§"/>
            </a:pPr>
            <a:r>
              <a:rPr lang="fr-FR" dirty="0"/>
              <a:t>Deuxième niveau</a:t>
            </a:r>
          </a:p>
          <a:p>
            <a:pPr marL="518400" lvl="2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C44C4C"/>
              </a:buClr>
              <a:buFont typeface="Wingdings" pitchFamily="2" charset="2"/>
              <a:buChar char="§"/>
            </a:pPr>
            <a:r>
              <a:rPr lang="fr-FR" dirty="0"/>
              <a:t>Troisième niveau</a:t>
            </a:r>
          </a:p>
          <a:p>
            <a:pPr marL="784800" lvl="3" indent="-2520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</a:pPr>
            <a:r>
              <a:rPr lang="fr-FR" dirty="0"/>
              <a:t>Quatrième niveau</a:t>
            </a:r>
          </a:p>
          <a:p>
            <a:pPr marL="1062000" lvl="4" indent="-2520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-9524" y="1435100"/>
            <a:ext cx="3475038" cy="51450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B8AA1-91CF-48D5-ACEB-1FB0E427801C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 en-dess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9526" y="5185569"/>
            <a:ext cx="9153525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102636"/>
            <a:ext cx="9144000" cy="50591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-9525" y="5776120"/>
            <a:ext cx="9153525" cy="8048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9FFC6-F3D3-44CE-8875-302054ACEC4E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252000" indent="-252000">
              <a:buClr>
                <a:srgbClr val="00ABCC"/>
              </a:buClr>
              <a:buFont typeface="Wingdings" pitchFamily="2" charset="2"/>
              <a:buChar char="§"/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518400" indent="-252000">
              <a:buClr>
                <a:srgbClr val="C44C4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84800" indent="-252000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2000"/>
            </a:lvl4pPr>
            <a:lvl5pPr marL="1062000" indent="-2520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6" name="Espace réservé du numéro de diapositive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D0D07-BA6C-4CE2-85E1-215477AE30BF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7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à gauch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74645"/>
            <a:ext cx="6724650" cy="1342993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4" y="1600200"/>
            <a:ext cx="6715125" cy="4956175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252000" indent="-252000">
              <a:buClr>
                <a:srgbClr val="00ABCC"/>
              </a:buClr>
              <a:buFont typeface="Wingdings" pitchFamily="2" charset="2"/>
              <a:buChar char="§"/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518400" indent="-252000">
              <a:buClr>
                <a:srgbClr val="C44C4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84800" indent="-252000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2000"/>
            </a:lvl4pPr>
            <a:lvl5pPr marL="1062000" indent="-2520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0" y="93306"/>
            <a:ext cx="2143125" cy="6486882"/>
          </a:xfrm>
        </p:spPr>
        <p:txBody>
          <a:bodyPr/>
          <a:lstStyle>
            <a:lvl2pPr marL="0" indent="0" algn="l">
              <a:buNone/>
              <a:defRPr sz="1800" b="1" cap="small" baseline="0">
                <a:solidFill>
                  <a:srgbClr val="C44C4C"/>
                </a:solidFill>
                <a:latin typeface="+mn-lt"/>
              </a:defRPr>
            </a:lvl2pPr>
            <a:lvl3pPr marL="0" indent="0">
              <a:buClr>
                <a:srgbClr val="969696"/>
              </a:buClr>
              <a:buFontTx/>
              <a:buNone/>
              <a:defRPr sz="1800" cap="small">
                <a:solidFill>
                  <a:srgbClr val="969696"/>
                </a:solidFill>
                <a:latin typeface="+mn-lt"/>
              </a:defRPr>
            </a:lvl3pPr>
            <a:lvl4pPr marL="180975" indent="-180975">
              <a:buFont typeface="Wingdings" pitchFamily="2" charset="2"/>
              <a:buChar char="§"/>
              <a:defRPr sz="1800" b="1" cap="small">
                <a:solidFill>
                  <a:srgbClr val="C44C4C"/>
                </a:solidFill>
              </a:defRPr>
            </a:lvl4pPr>
            <a:lvl5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800" cap="small" baseline="0">
                <a:solidFill>
                  <a:srgbClr val="969696"/>
                </a:solidFill>
                <a:latin typeface="+mn-lt"/>
              </a:defRPr>
            </a:lvl5pPr>
            <a:lvl6pPr marL="447675" indent="-228600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6pPr>
            <a:lvl7pPr marL="447675" indent="-228600">
              <a:buFont typeface="Wingdings" pitchFamily="2" charset="2"/>
              <a:buChar char="§"/>
              <a:defRPr sz="1300" cap="small">
                <a:solidFill>
                  <a:srgbClr val="969696"/>
                </a:solidFill>
              </a:defRPr>
            </a:lvl7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7" name="Espace réservé du numéro de diapositiv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7BD0E-2A43-401C-A51A-07B7D43C3F74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u-dessus, titre et con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9525" y="1600200"/>
            <a:ext cx="9153525" cy="4956175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252000" indent="-252000">
              <a:buClr>
                <a:srgbClr val="00ABCC"/>
              </a:buClr>
              <a:buFont typeface="Wingdings" pitchFamily="2" charset="2"/>
              <a:buChar char="§"/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518400" indent="-252000">
              <a:buClr>
                <a:srgbClr val="C44C4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84800" indent="-252000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2000"/>
            </a:lvl4pPr>
            <a:lvl5pPr marL="1062000" indent="-2520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7" name="Espace réservé du texte 22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228600"/>
          </a:xfrm>
        </p:spPr>
        <p:txBody>
          <a:bodyPr>
            <a:noAutofit/>
          </a:bodyPr>
          <a:lstStyle>
            <a:lvl1pPr algn="ctr">
              <a:buNone/>
              <a:defRPr sz="1200" cap="small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E66B0-5CBE-4E0A-A5C6-DF540FEFB54A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76200"/>
            <a:ext cx="6724650" cy="1341438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724650" cy="4979988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252000" indent="-252000">
              <a:buClr>
                <a:srgbClr val="00ABCC"/>
              </a:buClr>
              <a:buFont typeface="Wingdings" pitchFamily="2" charset="2"/>
              <a:buChar char="§"/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518400" indent="-252000">
              <a:buClr>
                <a:srgbClr val="C44C4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84800" indent="-252000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2000"/>
            </a:lvl4pPr>
            <a:lvl5pPr marL="1062000" indent="-2520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2"/>
          </p:nvPr>
        </p:nvSpPr>
        <p:spPr>
          <a:xfrm>
            <a:off x="1" y="76200"/>
            <a:ext cx="2227496" cy="6515100"/>
          </a:xfrm>
        </p:spPr>
        <p:txBody>
          <a:bodyPr/>
          <a:lstStyle/>
          <a:p>
            <a:pPr lvl="0"/>
            <a:endParaRPr lang="fr-BE" noProof="0" dirty="0"/>
          </a:p>
        </p:txBody>
      </p:sp>
      <p:sp>
        <p:nvSpPr>
          <p:cNvPr id="7" name="Espace réservé du numéro de diapositiv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38697-95BF-4A22-A184-226172814C3E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2"/>
          </p:nvPr>
        </p:nvSpPr>
        <p:spPr>
          <a:xfrm>
            <a:off x="-9525" y="1609724"/>
            <a:ext cx="4533900" cy="4970463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609300" indent="-342900"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818550" indent="-285750"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4pPr>
            <a:lvl5pPr marL="1095750" indent="-285750">
              <a:defRPr lang="fr-BE" sz="20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marL="252000" lvl="1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00ABCC"/>
              </a:buClr>
              <a:buFont typeface="Wingdings" pitchFamily="2" charset="2"/>
              <a:buChar char="§"/>
            </a:pPr>
            <a:r>
              <a:rPr lang="fr-FR" dirty="0"/>
              <a:t>Deuxième niveau</a:t>
            </a:r>
          </a:p>
          <a:p>
            <a:pPr marL="518400" lvl="2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C44C4C"/>
              </a:buClr>
              <a:buFont typeface="Wingdings" pitchFamily="2" charset="2"/>
              <a:buChar char="§"/>
            </a:pPr>
            <a:r>
              <a:rPr lang="fr-FR" dirty="0"/>
              <a:t>Troisième niveau</a:t>
            </a:r>
          </a:p>
          <a:p>
            <a:pPr marL="784800" lvl="3" indent="-2520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</a:pPr>
            <a:r>
              <a:rPr lang="fr-FR" dirty="0"/>
              <a:t>Quatrième niveau</a:t>
            </a:r>
          </a:p>
          <a:p>
            <a:pPr marL="1062000" lvl="4" indent="-2520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17" name="Espace réservé du contenu 15"/>
          <p:cNvSpPr>
            <a:spLocks noGrp="1"/>
          </p:cNvSpPr>
          <p:nvPr>
            <p:ph sz="quarter" idx="13"/>
          </p:nvPr>
        </p:nvSpPr>
        <p:spPr>
          <a:xfrm>
            <a:off x="4638674" y="1609725"/>
            <a:ext cx="4505325" cy="4970462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609300" indent="-342900"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818550" indent="-285750"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4pPr>
            <a:lvl5pPr marL="1095750" indent="-285750">
              <a:defRPr lang="fr-BE" sz="20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marL="252000" lvl="1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00ABCC"/>
              </a:buClr>
              <a:buFont typeface="Wingdings" pitchFamily="2" charset="2"/>
              <a:buChar char="§"/>
            </a:pPr>
            <a:r>
              <a:rPr lang="fr-FR" dirty="0"/>
              <a:t>Deuxième niveau</a:t>
            </a:r>
          </a:p>
          <a:p>
            <a:pPr marL="518400" lvl="2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C44C4C"/>
              </a:buClr>
              <a:buFont typeface="Wingdings" pitchFamily="2" charset="2"/>
              <a:buChar char="§"/>
            </a:pPr>
            <a:r>
              <a:rPr lang="fr-FR" dirty="0"/>
              <a:t>Troisième niveau</a:t>
            </a:r>
          </a:p>
          <a:p>
            <a:pPr marL="784800" lvl="3" indent="-2520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</a:pPr>
            <a:r>
              <a:rPr lang="fr-FR" dirty="0"/>
              <a:t>Quatrième niveau</a:t>
            </a:r>
          </a:p>
          <a:p>
            <a:pPr marL="1062000" lvl="4" indent="-2520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7" name="Espace réservé du numéro de diapositive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617E4-4894-4A65-BE9D-81D8AD4FAD7A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0" y="1454150"/>
            <a:ext cx="4497388" cy="859841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0" y="2313990"/>
            <a:ext cx="4497388" cy="4266197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609300" indent="-342900"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818550" indent="-285750"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4pPr>
            <a:lvl5pPr marL="1095750" indent="-285750">
              <a:defRPr lang="fr-BE" sz="20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marL="252000" lvl="1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00ABCC"/>
              </a:buClr>
              <a:buFont typeface="Wingdings" pitchFamily="2" charset="2"/>
              <a:buChar char="§"/>
            </a:pPr>
            <a:r>
              <a:rPr lang="fr-FR" dirty="0"/>
              <a:t>Deuxième niveau</a:t>
            </a:r>
          </a:p>
          <a:p>
            <a:pPr marL="518400" lvl="2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C44C4C"/>
              </a:buClr>
              <a:buFont typeface="Wingdings" pitchFamily="2" charset="2"/>
              <a:buChar char="§"/>
            </a:pPr>
            <a:r>
              <a:rPr lang="fr-FR" dirty="0"/>
              <a:t>Troisième niveau</a:t>
            </a:r>
          </a:p>
          <a:p>
            <a:pPr marL="784800" lvl="3" indent="-2520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</a:pPr>
            <a:r>
              <a:rPr lang="fr-FR" dirty="0"/>
              <a:t>Quatrième niveau</a:t>
            </a:r>
          </a:p>
          <a:p>
            <a:pPr marL="1062000" lvl="4" indent="-2520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454151"/>
            <a:ext cx="4498975" cy="859840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13989"/>
            <a:ext cx="4498975" cy="4229685"/>
          </a:xfrm>
        </p:spPr>
        <p:txBody>
          <a:bodyPr/>
          <a:lstStyle>
            <a:lvl1pPr marL="0" indent="0">
              <a:buNone/>
              <a:defRPr sz="2800"/>
            </a:lvl1pPr>
            <a:lvl2pPr marL="342900" indent="-342900">
              <a:defRPr kumimoji="0" lang="fr-FR" sz="2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609300" indent="-342900"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818550" indent="-285750"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4pPr>
            <a:lvl5pPr marL="1095750" indent="-285750">
              <a:defRPr lang="fr-BE" sz="20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marL="252000" lvl="1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00ABCC"/>
              </a:buClr>
              <a:buFont typeface="Wingdings" pitchFamily="2" charset="2"/>
              <a:buChar char="§"/>
            </a:pPr>
            <a:r>
              <a:rPr lang="fr-FR" dirty="0"/>
              <a:t>Deuxième niveau</a:t>
            </a:r>
          </a:p>
          <a:p>
            <a:pPr marL="518400" lvl="2" indent="-252000" algn="l" rtl="0" fontAlgn="base">
              <a:spcBef>
                <a:spcPct val="20000"/>
              </a:spcBef>
              <a:spcAft>
                <a:spcPct val="0"/>
              </a:spcAft>
              <a:buClr>
                <a:srgbClr val="C44C4C"/>
              </a:buClr>
              <a:buFont typeface="Wingdings" pitchFamily="2" charset="2"/>
              <a:buChar char="§"/>
            </a:pPr>
            <a:r>
              <a:rPr lang="fr-FR" dirty="0"/>
              <a:t>Troisième niveau</a:t>
            </a:r>
          </a:p>
          <a:p>
            <a:pPr marL="784800" lvl="3" indent="-2520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</a:pPr>
            <a:r>
              <a:rPr lang="fr-FR" dirty="0"/>
              <a:t>Quatrième niveau</a:t>
            </a:r>
          </a:p>
          <a:p>
            <a:pPr marL="1062000" lvl="4" indent="-2520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9A4E3-6D52-4424-9E3B-4890C72A3643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5" name="Espace réservé du numéro de diapositive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434B-834A-4B3C-A6CC-D634FFB8216D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6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FE5C0-0B6B-48DC-B68C-BA922E7A4541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0" y="77788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497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pic>
        <p:nvPicPr>
          <p:cNvPr id="1028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 l="269" t="20290" r="13968" b="25948"/>
          <a:stretch>
            <a:fillRect/>
          </a:stretch>
        </p:blipFill>
        <p:spPr bwMode="auto">
          <a:xfrm>
            <a:off x="0" y="0"/>
            <a:ext cx="9144000" cy="7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 l="269" t="20290" r="13968" b="25948"/>
          <a:stretch>
            <a:fillRect/>
          </a:stretch>
        </p:blipFill>
        <p:spPr bwMode="auto">
          <a:xfrm>
            <a:off x="0" y="6780213"/>
            <a:ext cx="9144000" cy="7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2228850" y="6581775"/>
            <a:ext cx="6400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8629650" y="6580188"/>
            <a:ext cx="514350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788E00-F875-4D77-9ED4-63F826220AA2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lang="fr-BE" sz="4400" b="1" kern="1200" dirty="0">
          <a:solidFill>
            <a:schemeClr val="accent2"/>
          </a:solidFill>
          <a:latin typeface="Calibri" pitchFamily="34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Font typeface="Arial" charset="0"/>
        <a:buNone/>
        <a:defRPr lang="fr-FR" sz="3200" kern="1200" dirty="0">
          <a:solidFill>
            <a:schemeClr val="tx1"/>
          </a:solidFill>
          <a:latin typeface="Calibri" pitchFamily="34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fr-FR" sz="28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fr-FR" sz="24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.com/download/labview-fpga-module-2018/7351/en/" TargetMode="External"/><Relationship Id="rId2" Type="http://schemas.openxmlformats.org/officeDocument/2006/relationships/hyperlink" Target="http://www.ni.com/download/labview-development-system-2018/7407/en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ni.com/download/digital-systems-development-board-driver-for-labview-2018/7441/en/" TargetMode="External"/><Relationship Id="rId4" Type="http://schemas.openxmlformats.org/officeDocument/2006/relationships/hyperlink" Target="http://www.ni.com/download/labview-fpga-module-2018/7353/e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2181225" y="4145979"/>
            <a:ext cx="6800850" cy="542924"/>
          </a:xfrm>
        </p:spPr>
        <p:txBody>
          <a:bodyPr/>
          <a:lstStyle/>
          <a:p>
            <a:r>
              <a:rPr lang="fr-BE" dirty="0"/>
              <a:t>Hardware-Software Platforms:  Project </a:t>
            </a:r>
            <a:r>
              <a:rPr lang="fr-BE" dirty="0" err="1"/>
              <a:t>Presentation</a:t>
            </a:r>
            <a:endParaRPr lang="fr-BE" dirty="0"/>
          </a:p>
          <a:p>
            <a:endParaRPr lang="fr-BE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3600" dirty="0"/>
              <a:t>Servo-</a:t>
            </a:r>
            <a:r>
              <a:rPr lang="fr-BE" sz="3600" dirty="0" err="1"/>
              <a:t>motor</a:t>
            </a:r>
            <a:r>
              <a:rPr lang="fr-BE" sz="3600" dirty="0"/>
              <a:t> control </a:t>
            </a:r>
            <a:r>
              <a:rPr lang="fr-BE" sz="3600" dirty="0" err="1"/>
              <a:t>using</a:t>
            </a:r>
            <a:r>
              <a:rPr lang="fr-BE" sz="3600" dirty="0"/>
              <a:t> NI ELVIS Digital </a:t>
            </a:r>
            <a:r>
              <a:rPr lang="fr-BE" sz="3600" dirty="0" err="1"/>
              <a:t>Systems</a:t>
            </a:r>
            <a:r>
              <a:rPr lang="fr-BE" sz="3600" dirty="0"/>
              <a:t> </a:t>
            </a:r>
            <a:r>
              <a:rPr lang="en-GB" sz="3600" dirty="0"/>
              <a:t>Development</a:t>
            </a:r>
            <a:r>
              <a:rPr lang="fr-BE" sz="3600" dirty="0"/>
              <a:t> </a:t>
            </a:r>
            <a:r>
              <a:rPr lang="fr-BE" sz="3600" dirty="0" err="1"/>
              <a:t>Board</a:t>
            </a:r>
            <a:endParaRPr lang="fr-BE" sz="36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2181225" y="5540902"/>
            <a:ext cx="6791325" cy="409575"/>
          </a:xfrm>
        </p:spPr>
        <p:txBody>
          <a:bodyPr/>
          <a:lstStyle/>
          <a:p>
            <a:r>
              <a:rPr lang="fr-BE" sz="2000" dirty="0"/>
              <a:t>DUFRANE Antoine </a:t>
            </a:r>
            <a:r>
              <a:rPr lang="fr-BE" sz="1800" dirty="0"/>
              <a:t>(Antoine.DUFRANE@student.umons.ac.be)</a:t>
            </a:r>
          </a:p>
          <a:p>
            <a:r>
              <a:rPr lang="fr-BE" sz="2000" dirty="0"/>
              <a:t>FOTSO Mathieu </a:t>
            </a:r>
            <a:r>
              <a:rPr lang="fr-BE" sz="1800" dirty="0"/>
              <a:t>(Mathieu.FOTSOTAGNE@student.umons.ac.be)</a:t>
            </a:r>
          </a:p>
          <a:p>
            <a:r>
              <a:rPr lang="fr-BE" sz="2000" dirty="0"/>
              <a:t>LEGER Louise </a:t>
            </a:r>
            <a:r>
              <a:rPr lang="fr-BE" sz="1800" dirty="0"/>
              <a:t>(Louise.LEGER@student.umons.ac.be)</a:t>
            </a:r>
            <a:endParaRPr lang="fr-BE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ACBDE8-36CB-4F67-8FA5-7029E438A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1" y="4668626"/>
            <a:ext cx="1676737" cy="10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97D3F0B-3DC8-43DA-B48A-AF774325E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366888"/>
            <a:ext cx="9153525" cy="518948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Open LabView 2018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Click on “Create a project”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new window will open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Click on “empty project” then “finish”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window “project explorer” will open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Right click on “work station”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New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Targets and peripherals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window “Add targets and peripherals” will open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Tick “new target or new peripheral”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Open “</a:t>
            </a:r>
            <a:r>
              <a:rPr lang="en-GB" sz="2400" dirty="0" err="1"/>
              <a:t>Digilent</a:t>
            </a:r>
            <a:r>
              <a:rPr lang="en-GB" sz="2400" dirty="0"/>
              <a:t>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Select “Digital Systems Development Board”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Click on “OK”</a:t>
            </a:r>
          </a:p>
          <a:p>
            <a:pPr lvl="1" indent="0">
              <a:buNone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84F094-E695-458E-ACA0-FBA26C07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Create a new project on LabView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EDA0DE-202C-4612-A1B8-D55340105E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10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F0AA8C-B85F-4E88-8959-29CC078351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3115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97D3F0B-3DC8-43DA-B48A-AF774325E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366888"/>
            <a:ext cx="9153525" cy="5189488"/>
          </a:xfrm>
        </p:spPr>
        <p:txBody>
          <a:bodyPr>
            <a:normAutofit/>
          </a:bodyPr>
          <a:lstStyle/>
          <a:p>
            <a:endParaRPr lang="en-GB" sz="2800" i="1" dirty="0"/>
          </a:p>
          <a:p>
            <a:r>
              <a:rPr lang="en-GB" sz="2800" i="1" dirty="0"/>
              <a:t>All ports of the board are now displayed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Right click on “FPGA Target: DSDB,…”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New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VI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Two new windows open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Diagram window: where coding blocs will be positioned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Front-side window: interface with the user</a:t>
            </a:r>
          </a:p>
          <a:p>
            <a:pPr lvl="1" indent="0">
              <a:buNone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84F094-E695-458E-ACA0-FBA26C07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Create a new project on LabView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EDA0DE-202C-4612-A1B8-D55340105E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11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F0AA8C-B85F-4E88-8959-29CC078351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D8D079-C29B-4136-9CF4-A404F8E57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98"/>
          <a:stretch/>
        </p:blipFill>
        <p:spPr>
          <a:xfrm>
            <a:off x="6768396" y="1466112"/>
            <a:ext cx="2215349" cy="2710894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6D10B4A-1912-4B45-8C9C-2A764449E541}"/>
              </a:ext>
            </a:extLst>
          </p:cNvPr>
          <p:cNvSpPr/>
          <p:nvPr/>
        </p:nvSpPr>
        <p:spPr>
          <a:xfrm>
            <a:off x="6061435" y="2048498"/>
            <a:ext cx="546706" cy="226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3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12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464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0FBB9C2-B662-4324-88A7-9E885B71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9410"/>
            <a:ext cx="9144000" cy="5680778"/>
          </a:xfrm>
        </p:spPr>
        <p:txBody>
          <a:bodyPr/>
          <a:lstStyle/>
          <a:p>
            <a:endParaRPr lang="en-GB" dirty="0"/>
          </a:p>
          <a:p>
            <a:pPr marL="457200" indent="-45720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ea typeface="Calibri" pitchFamily="34" charset="0"/>
              </a:rPr>
              <a:t>Slide port “BB3_DiO0” (corresponding to a digital port) from the project explorer window to the diagram window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GB" sz="2400" dirty="0">
                <a:ea typeface="Calibri" pitchFamily="34" charset="0"/>
                <a:cs typeface="Times New Roman" pitchFamily="18" charset="0"/>
              </a:rPr>
              <a:t>Note : this port depend on the chosen port for the LED on the board  </a:t>
            </a:r>
          </a:p>
          <a:p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185F44-F013-4BBA-9B5E-8CDBED2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1081709"/>
          </a:xfrm>
        </p:spPr>
        <p:txBody>
          <a:bodyPr/>
          <a:lstStyle/>
          <a:p>
            <a:r>
              <a:rPr lang="fr-BE" dirty="0" err="1"/>
              <a:t>Sending</a:t>
            </a:r>
            <a:r>
              <a:rPr lang="fr-BE" dirty="0"/>
              <a:t> data on a digital port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0980F1-8EC4-402B-B26A-EB56498105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3C206C-C208-483B-B36E-E51547D8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3A13D3-3A96-4D16-9D23-D4708E3D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0" y="2977723"/>
            <a:ext cx="5742930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6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8351"/>
            <a:ext cx="5288437" cy="540183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a while loop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Search for “while loop” on the research bar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Make a square, creating a while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loop stop condition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Search for “false constant”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Connect it to the stop button of the while loop (red button)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That way, the loop will never end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996868"/>
          </a:xfrm>
        </p:spPr>
        <p:txBody>
          <a:bodyPr/>
          <a:lstStyle/>
          <a:p>
            <a:r>
              <a:rPr lang="en-GB" dirty="0"/>
              <a:t>Sending data on a digital port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4D0D07-BA6C-4CE2-85E1-215477AE30BF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 - Software|     SEMi</a:t>
            </a:r>
            <a:endParaRPr kumimoji="0" lang="fr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151F1F-3268-4029-8E88-4FEF23EE6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871359"/>
            <a:ext cx="3571070" cy="401581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15C29F4-8A70-49E0-8E82-48C9937D3158}"/>
              </a:ext>
            </a:extLst>
          </p:cNvPr>
          <p:cNvCxnSpPr>
            <a:cxnSpLocks/>
          </p:cNvCxnSpPr>
          <p:nvPr/>
        </p:nvCxnSpPr>
        <p:spPr>
          <a:xfrm flipV="1">
            <a:off x="4176074" y="5071621"/>
            <a:ext cx="4242062" cy="29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44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0FBB9C2-B662-4324-88A7-9E885B71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3447"/>
            <a:ext cx="9144000" cy="5156740"/>
          </a:xfrm>
        </p:spPr>
        <p:txBody>
          <a:bodyPr/>
          <a:lstStyle/>
          <a:p>
            <a:pPr marL="457200" indent="-45720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ea typeface="Calibri" pitchFamily="34" charset="0"/>
              </a:rPr>
              <a:t>Slide block “BTN0” from the project explorer window to the diagram window</a:t>
            </a:r>
          </a:p>
          <a:p>
            <a:pPr marL="709200" lvl="1" indent="-45720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ea typeface="Calibri" pitchFamily="34" charset="0"/>
              </a:rPr>
              <a:t>This block corresponds to the first button on the board</a:t>
            </a:r>
          </a:p>
          <a:p>
            <a:pPr marL="457200" indent="-45720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ea typeface="Calibri" pitchFamily="34" charset="0"/>
              </a:rPr>
              <a:t>Connect the button to the digital port</a:t>
            </a:r>
          </a:p>
          <a:p>
            <a:pPr marL="709200" lvl="1" indent="-45720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ea typeface="Calibri" pitchFamily="34" charset="0"/>
              </a:rPr>
              <a:t>Select the output pin of the button and connect it to the input pin of the digital port</a:t>
            </a:r>
          </a:p>
          <a:p>
            <a:pPr eaLnBrk="0" hangingPunct="0">
              <a:spcBef>
                <a:spcPct val="0"/>
              </a:spcBef>
            </a:pPr>
            <a:r>
              <a:rPr lang="en-GB" sz="2800" dirty="0">
                <a:ea typeface="Calibri" pitchFamily="34" charset="0"/>
              </a:rPr>
              <a:t> </a:t>
            </a:r>
          </a:p>
          <a:p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185F44-F013-4BBA-9B5E-8CDBED2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1081709"/>
          </a:xfrm>
        </p:spPr>
        <p:txBody>
          <a:bodyPr/>
          <a:lstStyle/>
          <a:p>
            <a:r>
              <a:rPr lang="fr-BE" dirty="0" err="1"/>
              <a:t>Sending</a:t>
            </a:r>
            <a:r>
              <a:rPr lang="fr-BE" dirty="0"/>
              <a:t> data on a digital port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0980F1-8EC4-402B-B26A-EB56498105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15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3C206C-C208-483B-B36E-E51547D8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55E413-9C76-4A90-83C3-6722299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10" y="3796645"/>
            <a:ext cx="5299180" cy="23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3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CA3A298-8A9D-4D1B-B804-DF0676CBE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30837"/>
            <a:ext cx="9144000" cy="494935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 the diagram window, click on the white arrow (execute) on the top of the window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Save your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 the “Select Compile Server” window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Tick “Use the local compile server”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Compilation should be launched. This can take a few minutes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930880"/>
          </a:xfrm>
        </p:spPr>
        <p:txBody>
          <a:bodyPr/>
          <a:lstStyle/>
          <a:p>
            <a:r>
              <a:rPr lang="en-GB" dirty="0"/>
              <a:t>Import the code on the board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9361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8AFFDA5-8980-4176-B4EA-DA0A91ED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6058"/>
            <a:ext cx="9144000" cy="536413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You can now check the value when the button is pressed with a </a:t>
            </a:r>
            <a:r>
              <a:rPr lang="en-GB" sz="2800" dirty="0" err="1"/>
              <a:t>multimeter</a:t>
            </a:r>
            <a:r>
              <a:rPr lang="en-GB" sz="2800" dirty="0"/>
              <a:t> between “</a:t>
            </a:r>
            <a:r>
              <a:rPr lang="en-GB" sz="2800" dirty="0">
                <a:ea typeface="Calibri" pitchFamily="34" charset="0"/>
              </a:rPr>
              <a:t>BB3_DiO0”</a:t>
            </a:r>
            <a:r>
              <a:rPr lang="en-GB" sz="2800" dirty="0"/>
              <a:t> and “GND”.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Connect a LED in series with a 220Ω resistor between “</a:t>
            </a:r>
            <a:r>
              <a:rPr lang="en-GB" sz="2800" dirty="0">
                <a:ea typeface="Calibri" pitchFamily="34" charset="0"/>
              </a:rPr>
              <a:t>BB3_DiO0”</a:t>
            </a:r>
            <a:r>
              <a:rPr lang="en-GB" sz="2800" dirty="0"/>
              <a:t> and “GND”. 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The LED should now lights on when the button is pressed.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D5CFBDA-272E-4C65-9C6E-8FCD069A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Sending</a:t>
            </a:r>
            <a:r>
              <a:rPr lang="fr-BE" dirty="0"/>
              <a:t> data on a digital port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3A0436-8CF9-47A5-9E79-CE829535D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BAFE70-947F-4A33-8439-D300971D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48FF62-6D47-4DC2-9994-91C8FE5D1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89760" y="2560087"/>
            <a:ext cx="2764478" cy="49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18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227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Servo-motor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/>
              <a:t>Connection of the servo-motor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Control with user interface on computer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Control with buttons on the board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19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395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2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3435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484F094-E695-458E-ACA0-FBA26C07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 of the servo-motor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EDA0DE-202C-4612-A1B8-D55340105E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20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F0AA8C-B85F-4E88-8959-29CC078351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3CA2C-9871-4DC0-9CBC-E3F550CF4043}"/>
              </a:ext>
            </a:extLst>
          </p:cNvPr>
          <p:cNvSpPr txBox="1"/>
          <p:nvPr/>
        </p:nvSpPr>
        <p:spPr>
          <a:xfrm>
            <a:off x="84841" y="1348033"/>
            <a:ext cx="8927184" cy="230014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One servo-motor and three cables are needed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Connect the cables: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The signal port </a:t>
            </a: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to a digital port of the board (D0 here)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“+” to 5V on the board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“-” to the ground on the b</a:t>
            </a:r>
            <a:r>
              <a:rPr lang="en-GB" sz="28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oard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3" name="Espace réservé du contenu 8">
            <a:extLst>
              <a:ext uri="{FF2B5EF4-FFF2-40B4-BE49-F238E27FC236}">
                <a16:creationId xmlns:a16="http://schemas.microsoft.com/office/drawing/2014/main" id="{85DB2252-3F6E-4846-9301-7A6AFD6F7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99" y="3648173"/>
            <a:ext cx="3798916" cy="2847109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4FBE58B-8E0B-4C97-B9E8-8A813D5D0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5" y="3648173"/>
            <a:ext cx="3399330" cy="28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Servo-motor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Connection of the servo-motor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/>
              <a:t>Control with user interface on computer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Control with buttons on the board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21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49387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44C77DD-2586-4EB8-B705-2D0BA501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08" y="3245668"/>
            <a:ext cx="5743183" cy="3252248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484F094-E695-458E-ACA0-FBA26C07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779"/>
            <a:ext cx="9144000" cy="1143000"/>
          </a:xfrm>
        </p:spPr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EDA0DE-202C-4612-A1B8-D55340105E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22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F0AA8C-B85F-4E88-8959-29CC078351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7B98C8-C45A-47CC-BEEA-D8F109EFEA47}"/>
              </a:ext>
            </a:extLst>
          </p:cNvPr>
          <p:cNvSpPr txBox="1"/>
          <p:nvPr/>
        </p:nvSpPr>
        <p:spPr>
          <a:xfrm>
            <a:off x="75414" y="1417638"/>
            <a:ext cx="8974318" cy="174417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Slide port “BB3_DiO0” from the project explorer window to the diagram window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Note : this port depend on the chosen port for the servo on the board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06680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8351"/>
            <a:ext cx="5288437" cy="540183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Add a while loop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Search for “while loop” on the research bar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Make a square, creating a while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Add loop stop condition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Search for “false constant”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Connect it to the stop button of the while loop (red button)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/>
              <a:t>That way, the loop will never end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504"/>
            <a:ext cx="9144000" cy="996868"/>
          </a:xfrm>
        </p:spPr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151F1F-3268-4029-8E88-4FEF23EE6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421090"/>
            <a:ext cx="3571070" cy="40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29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1625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Add a square wave for the PWM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Right click in the diagram window in order to display functions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“FPGA Math &amp; Analysis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“ Generation”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“Square wave” and slide it in the while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Chose properties of the square wave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Chose a frequency of 50 Hz and a Boolean data type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995"/>
            <a:ext cx="9144000" cy="1339850"/>
          </a:xfrm>
        </p:spPr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9780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4082"/>
            <a:ext cx="9144000" cy="54961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Connect the square wave to the digital port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Right click on the digital port, select “change in writing” in order to transform it into an output instead of an input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the square wave output port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Connect it to the output pin of the digital port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25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DCC2D6-4BEC-4431-9CB7-CA8696B1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24" y="3984648"/>
            <a:ext cx="3215551" cy="25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8474D30F-8B9E-4114-B2F2-1A9396698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17638"/>
                <a:ext cx="9144000" cy="516255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Transform an angle into a duty cycle</a:t>
                </a:r>
              </a:p>
              <a:p>
                <a:pPr marL="709200" lvl="1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Knowing that to 0° correspond 2% and to 180° 11%, the line equation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=0.000555∗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+0.02</m:t>
                    </m:r>
                  </m:oMath>
                </a14:m>
                <a:endParaRPr lang="en-GB" b="0" dirty="0"/>
              </a:p>
              <a:p>
                <a:pPr marL="709200" lvl="1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Implement this in the while loop</a:t>
                </a:r>
              </a:p>
              <a:p>
                <a:pPr marL="975600" lvl="2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Add, multiply and constant blocs can be found when right clicking in the while loop and selecting “Numeric”  </a:t>
                </a:r>
              </a:p>
              <a:p>
                <a:pPr marL="709200" lvl="1" indent="-45720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8474D30F-8B9E-4114-B2F2-1A9396698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7638"/>
                <a:ext cx="9144000" cy="5162550"/>
              </a:xfrm>
              <a:blipFill>
                <a:blip r:embed="rId2"/>
                <a:stretch>
                  <a:fillRect l="-1533" t="-1537" r="-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F9D1CBA-723B-47F2-86D2-CD1CBBF9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84" y="4206972"/>
            <a:ext cx="2770031" cy="2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1625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Add the angle control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Right click on the last port of the multiply bloc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“create”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“command”: a bloc should appear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1D6722-ADF6-424D-8137-3B372C6A5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6" y="3498787"/>
            <a:ext cx="4784328" cy="29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9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1625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Add an interface for the user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Double click on the new bloc: this should open the front-side window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the element with “0” and click right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Select “replace”, “Numeric” and finally the kind of interface wanted. Here, a rotating button is chosen.   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2267D2-C0EE-4D2A-BBA8-5CBC60A0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55" y="4448606"/>
            <a:ext cx="5681290" cy="18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78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474D30F-8B9E-4114-B2F2-1A9396698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1625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Adapt the button to the application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Right click on the button: the properties window opens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In scale: chose 180 for the maximum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Click on “OK”</a:t>
            </a:r>
          </a:p>
          <a:p>
            <a:pPr lvl="1" indent="0">
              <a:buNone/>
            </a:pPr>
            <a:endParaRPr lang="en-GB" dirty="0"/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5E93AE-5344-46E4-8318-5D6D0F28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1339850"/>
          </a:xfrm>
        </p:spPr>
        <p:txBody>
          <a:bodyPr/>
          <a:lstStyle/>
          <a:p>
            <a:r>
              <a:rPr lang="en-GB" dirty="0"/>
              <a:t>Programming of the servo-motor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8406-F975-4103-936F-3DD7D5DDE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29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D4D09-393E-4115-8DE1-CBFF884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8850" y="6581775"/>
            <a:ext cx="6400800" cy="276225"/>
          </a:xfrm>
        </p:spPr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57F193-F201-456C-BAE7-370824281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96" y="3633957"/>
            <a:ext cx="7011008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3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29407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Servo-motor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Connection of the servo-motor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Control with user interface on computer</a:t>
            </a:r>
          </a:p>
          <a:p>
            <a:pPr marL="975600" lvl="2" indent="-457200">
              <a:buFont typeface="Arial" panose="020B0604020202020204" pitchFamily="34" charset="0"/>
              <a:buChar char="•"/>
            </a:pPr>
            <a:r>
              <a:rPr lang="en-GB" dirty="0"/>
              <a:t>Control with buttons on the board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30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31939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60BFD0-B137-4279-ACD6-EF9CAF95B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5186" r="1134" b="7446"/>
          <a:stretch/>
        </p:blipFill>
        <p:spPr>
          <a:xfrm>
            <a:off x="117834" y="3161704"/>
            <a:ext cx="8908331" cy="3239097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1411647"/>
          </a:xfrm>
        </p:spPr>
        <p:txBody>
          <a:bodyPr/>
          <a:lstStyle/>
          <a:p>
            <a:r>
              <a:rPr lang="en-GB" dirty="0"/>
              <a:t>Control of servo-motor angle with buttons on the board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31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27EEC9-4624-487A-B510-D697566DC354}"/>
              </a:ext>
            </a:extLst>
          </p:cNvPr>
          <p:cNvSpPr txBox="1"/>
          <p:nvPr/>
        </p:nvSpPr>
        <p:spPr>
          <a:xfrm>
            <a:off x="-90145" y="1725105"/>
            <a:ext cx="9116309" cy="12556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The purpose of this test is to increase and decrease the angle of the servo-motor by pressing buttons on the board</a:t>
            </a:r>
            <a:r>
              <a:rPr lang="en-GB" sz="24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, and to display the value of the angle on the computer screen in LabView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0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660BFD0-B137-4279-ACD6-EF9CAF95B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5186" r="1134" b="7446"/>
          <a:stretch/>
        </p:blipFill>
        <p:spPr>
          <a:xfrm>
            <a:off x="117834" y="3161704"/>
            <a:ext cx="8908331" cy="3239097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1411647"/>
          </a:xfrm>
        </p:spPr>
        <p:txBody>
          <a:bodyPr/>
          <a:lstStyle/>
          <a:p>
            <a:r>
              <a:rPr lang="en-GB" dirty="0"/>
              <a:t>Control of servo-motor angle with buttons on the board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27EEC9-4624-487A-B510-D697566DC354}"/>
              </a:ext>
            </a:extLst>
          </p:cNvPr>
          <p:cNvSpPr txBox="1"/>
          <p:nvPr/>
        </p:nvSpPr>
        <p:spPr>
          <a:xfrm>
            <a:off x="-90145" y="1725105"/>
            <a:ext cx="9116309" cy="12556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EE0D60-E0BC-4E4B-ACEC-D024C4F91001}"/>
              </a:ext>
            </a:extLst>
          </p:cNvPr>
          <p:cNvSpPr/>
          <p:nvPr/>
        </p:nvSpPr>
        <p:spPr>
          <a:xfrm>
            <a:off x="4977353" y="4864231"/>
            <a:ext cx="3930977" cy="1376313"/>
          </a:xfrm>
          <a:prstGeom prst="rect">
            <a:avLst/>
          </a:prstGeom>
          <a:noFill/>
          <a:ln w="38100">
            <a:solidFill>
              <a:srgbClr val="00A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BB85FC-8F87-492D-97C9-A7E081AB677F}"/>
              </a:ext>
            </a:extLst>
          </p:cNvPr>
          <p:cNvSpPr txBox="1"/>
          <p:nvPr/>
        </p:nvSpPr>
        <p:spPr>
          <a:xfrm>
            <a:off x="235670" y="1621410"/>
            <a:ext cx="8790494" cy="141164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800" dirty="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1</a:t>
            </a:r>
            <a:r>
              <a:rPr lang="fr-BE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: </a:t>
            </a: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Previous</a:t>
            </a:r>
            <a:r>
              <a:rPr lang="fr-BE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blocs for PWM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: Limitation of the </a:t>
            </a:r>
            <a:r>
              <a:rPr kumimoji="0" lang="en-GB" sz="28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mechanical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servo position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800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3</a:t>
            </a:r>
            <a:r>
              <a:rPr lang="fr-BE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: Command of the servo by pressing buttons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02483D7-5E07-4C88-B45D-2CAA125D4764}"/>
              </a:ext>
            </a:extLst>
          </p:cNvPr>
          <p:cNvSpPr/>
          <p:nvPr/>
        </p:nvSpPr>
        <p:spPr>
          <a:xfrm>
            <a:off x="8328582" y="5033593"/>
            <a:ext cx="329938" cy="346139"/>
          </a:xfrm>
          <a:prstGeom prst="ellipse">
            <a:avLst/>
          </a:prstGeom>
          <a:solidFill>
            <a:srgbClr val="00AB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152010-45AF-4162-A63C-A930803517C0}"/>
              </a:ext>
            </a:extLst>
          </p:cNvPr>
          <p:cNvSpPr txBox="1"/>
          <p:nvPr/>
        </p:nvSpPr>
        <p:spPr>
          <a:xfrm>
            <a:off x="8346846" y="5036565"/>
            <a:ext cx="391801" cy="3794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1</a:t>
            </a:r>
            <a:endParaRPr kumimoji="0" lang="en-GB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CD8EA-7354-4F11-B774-49BEC9A75EFA}"/>
              </a:ext>
            </a:extLst>
          </p:cNvPr>
          <p:cNvSpPr/>
          <p:nvPr/>
        </p:nvSpPr>
        <p:spPr>
          <a:xfrm>
            <a:off x="4017364" y="3429000"/>
            <a:ext cx="2803161" cy="13763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7CE693E-5D0C-401D-A091-F6986EC6FC14}"/>
              </a:ext>
            </a:extLst>
          </p:cNvPr>
          <p:cNvSpPr/>
          <p:nvPr/>
        </p:nvSpPr>
        <p:spPr>
          <a:xfrm>
            <a:off x="6337388" y="3515603"/>
            <a:ext cx="329938" cy="3461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B0B52-858E-41A8-8525-265A0B451263}"/>
              </a:ext>
            </a:extLst>
          </p:cNvPr>
          <p:cNvSpPr/>
          <p:nvPr/>
        </p:nvSpPr>
        <p:spPr>
          <a:xfrm>
            <a:off x="734518" y="3429000"/>
            <a:ext cx="3129647" cy="281154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152F28A-FEC7-4478-AC3F-5161B15F271B}"/>
              </a:ext>
            </a:extLst>
          </p:cNvPr>
          <p:cNvSpPr/>
          <p:nvPr/>
        </p:nvSpPr>
        <p:spPr>
          <a:xfrm>
            <a:off x="3382600" y="3513221"/>
            <a:ext cx="329938" cy="3461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99425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921453"/>
          </a:xfrm>
        </p:spPr>
        <p:txBody>
          <a:bodyPr/>
          <a:lstStyle/>
          <a:p>
            <a:r>
              <a:rPr lang="en-GB" dirty="0"/>
              <a:t>Test bench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7F60136-155F-4C79-BB10-1F0E5ED54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80" y="3834739"/>
            <a:ext cx="4939645" cy="2242178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40E1D5-B79E-43CD-9F32-F5E86949796F}"/>
              </a:ext>
            </a:extLst>
          </p:cNvPr>
          <p:cNvSpPr txBox="1"/>
          <p:nvPr/>
        </p:nvSpPr>
        <p:spPr>
          <a:xfrm>
            <a:off x="0" y="1338606"/>
            <a:ext cx="8886825" cy="224217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This section consists of the verification of the code before</a:t>
            </a:r>
          </a:p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sending data to the servo. The control of the servo is made</a:t>
            </a:r>
          </a:p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by a PWM signal with a Duty Cycle between 2% and 12% at</a:t>
            </a:r>
          </a:p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50Hz.</a:t>
            </a:r>
            <a:endParaRPr kumimoji="0" lang="en-GB" sz="28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6FC7682-211E-4B75-9878-4FC3014200CC}"/>
                  </a:ext>
                </a:extLst>
              </p:cNvPr>
              <p:cNvSpPr txBox="1"/>
              <p:nvPr/>
            </p:nvSpPr>
            <p:spPr>
              <a:xfrm>
                <a:off x="348792" y="3920149"/>
                <a:ext cx="3440783" cy="24806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For an angle of 0°:</a:t>
                </a: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lang="fr-BE" sz="2800" dirty="0"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fr-BE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𝐷𝑢𝑡𝑦</m:t>
                    </m:r>
                    <m:r>
                      <a:rPr kumimoji="0" lang="fr-BE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 </m:t>
                    </m:r>
                    <m:r>
                      <a:rPr kumimoji="0" lang="fr-BE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𝐶𝑦𝑐𝑙𝑒</m:t>
                    </m:r>
                    <m:r>
                      <a:rPr kumimoji="0" lang="fr-BE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=0,4/20</m:t>
                    </m:r>
                  </m:oMath>
                </a14:m>
                <a:r>
                  <a:rPr kumimoji="0" lang="fr-BE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 = 2%</a:t>
                </a: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lang="en-GB" sz="2800" dirty="0"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6FC7682-211E-4B75-9878-4FC301420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2" y="3920149"/>
                <a:ext cx="3440783" cy="2480651"/>
              </a:xfrm>
              <a:prstGeom prst="rect">
                <a:avLst/>
              </a:prstGeom>
              <a:blipFill>
                <a:blip r:embed="rId3"/>
                <a:stretch>
                  <a:fillRect l="-3540" t="-2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34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921453"/>
          </a:xfrm>
        </p:spPr>
        <p:txBody>
          <a:bodyPr/>
          <a:lstStyle/>
          <a:p>
            <a:r>
              <a:rPr lang="en-GB" dirty="0"/>
              <a:t>Test bench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EBC22CE-1077-47B1-8FB5-E87900B7B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0" y="3907600"/>
            <a:ext cx="4911365" cy="2434109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F70A9A-5882-417A-8CCD-8403644AD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80" y="1425356"/>
            <a:ext cx="4939645" cy="2242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5D8DC8A-6370-464D-99ED-1A923D158D70}"/>
                  </a:ext>
                </a:extLst>
              </p:cNvPr>
              <p:cNvSpPr txBox="1"/>
              <p:nvPr/>
            </p:nvSpPr>
            <p:spPr>
              <a:xfrm>
                <a:off x="282804" y="1425355"/>
                <a:ext cx="3497344" cy="49848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rmAutofit/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For an angle of 90°:</a:t>
                </a: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indent="-342900" eaLnBrk="0" hangingPunct="0"/>
                <a14:m>
                  <m:oMath xmlns:m="http://schemas.openxmlformats.org/officeDocument/2006/math"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𝐷𝑢𝑡𝑦</m:t>
                    </m:r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 </m:t>
                    </m:r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𝐶𝑦𝑐𝑙𝑒</m:t>
                    </m:r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=1,4/20</m:t>
                    </m:r>
                  </m:oMath>
                </a14:m>
                <a:r>
                  <a:rPr lang="fr-BE" sz="2000" dirty="0"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 = 7%</a:t>
                </a: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lang="fr-BE" sz="2800" dirty="0"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en-GB" sz="2800" dirty="0"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For an angle of 180°:</a:t>
                </a: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lang="en-GB" sz="2800" dirty="0"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indent="-342900" eaLnBrk="0" hangingPunct="0"/>
                <a14:m>
                  <m:oMath xmlns:m="http://schemas.openxmlformats.org/officeDocument/2006/math"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𝐷𝑢𝑡𝑦</m:t>
                    </m:r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 </m:t>
                    </m:r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𝐶𝑦𝑐𝑙𝑒</m:t>
                    </m:r>
                    <m:r>
                      <a:rPr lang="fr-BE" sz="2000" i="1">
                        <a:latin typeface="Cambria Math" panose="02040503050406030204" pitchFamily="18" charset="0"/>
                        <a:ea typeface="Calibri" pitchFamily="34" charset="0"/>
                        <a:cs typeface="Times New Roman" pitchFamily="18" charset="0"/>
                      </a:rPr>
                      <m:t>=2,2/20</m:t>
                    </m:r>
                  </m:oMath>
                </a14:m>
                <a:r>
                  <a:rPr lang="fr-BE" sz="2000" dirty="0"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 = 11%</a:t>
                </a: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lang="en-GB" sz="2800" dirty="0"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ea typeface="Calibri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5D8DC8A-6370-464D-99ED-1A923D15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4" y="1425355"/>
                <a:ext cx="3497344" cy="4984871"/>
              </a:xfrm>
              <a:prstGeom prst="rect">
                <a:avLst/>
              </a:prstGeom>
              <a:blipFill>
                <a:blip r:embed="rId4"/>
                <a:stretch>
                  <a:fillRect l="-3484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77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35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862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CA3A298-8A9D-4D1B-B804-DF0676CBE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4911"/>
            <a:ext cx="9144000" cy="5345277"/>
          </a:xfrm>
        </p:spPr>
        <p:txBody>
          <a:bodyPr/>
          <a:lstStyle/>
          <a:p>
            <a:r>
              <a:rPr lang="en-GB" dirty="0"/>
              <a:t>Other examples can be found on </a:t>
            </a:r>
            <a:r>
              <a:rPr lang="en-GB" dirty="0">
                <a:solidFill>
                  <a:srgbClr val="00ABCC"/>
                </a:solidFill>
              </a:rPr>
              <a:t>GitHub</a:t>
            </a:r>
            <a:r>
              <a:rPr lang="en-GB" dirty="0"/>
              <a:t>. For instance the utilisation of the capacitive touchscreen.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9"/>
            <a:ext cx="9144000" cy="930880"/>
          </a:xfrm>
        </p:spPr>
        <p:txBody>
          <a:bodyPr/>
          <a:lstStyle/>
          <a:p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examples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1560A5-98BF-4989-84E3-545F0113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682"/>
            <a:ext cx="3362674" cy="22626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6B5520-A802-4637-8D0D-01C960F2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75" y="2460226"/>
            <a:ext cx="5843822" cy="188909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7530EF-416F-4D9E-854D-048668B9CE5D}"/>
              </a:ext>
            </a:extLst>
          </p:cNvPr>
          <p:cNvSpPr txBox="1"/>
          <p:nvPr/>
        </p:nvSpPr>
        <p:spPr>
          <a:xfrm>
            <a:off x="-235669" y="4817097"/>
            <a:ext cx="9317366" cy="14852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	The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classical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example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displays a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circle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when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the screen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touched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37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96112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CA3A298-8A9D-4D1B-B804-DF0676CBE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4911"/>
            <a:ext cx="9144000" cy="5345277"/>
          </a:xfrm>
        </p:spPr>
        <p:txBody>
          <a:bodyPr>
            <a:normAutofit/>
          </a:bodyPr>
          <a:lstStyle/>
          <a:p>
            <a:pPr lvl="1"/>
            <a:r>
              <a:rPr lang="en-GB" sz="2400" dirty="0">
                <a:solidFill>
                  <a:srgbClr val="00ABCC"/>
                </a:solidFill>
              </a:rPr>
              <a:t>LabView </a:t>
            </a:r>
            <a:r>
              <a:rPr lang="en-GB" sz="2400" dirty="0"/>
              <a:t>generates a report after the compilation</a:t>
            </a:r>
          </a:p>
          <a:p>
            <a:pPr lvl="1"/>
            <a:r>
              <a:rPr lang="en-GB" sz="2400" dirty="0"/>
              <a:t>All  steps of the compilation can be found in this report</a:t>
            </a:r>
          </a:p>
          <a:p>
            <a:endParaRPr lang="en-GB" sz="2800" dirty="0"/>
          </a:p>
          <a:p>
            <a:pPr lvl="1"/>
            <a:r>
              <a:rPr lang="en-GB" sz="2400" dirty="0"/>
              <a:t>Compiler = </a:t>
            </a:r>
            <a:r>
              <a:rPr lang="en-GB" sz="2400" dirty="0" err="1"/>
              <a:t>Vivado</a:t>
            </a:r>
            <a:r>
              <a:rPr lang="en-GB" sz="2400" dirty="0"/>
              <a:t> by Xilinx</a:t>
            </a:r>
          </a:p>
          <a:p>
            <a:pPr lvl="1"/>
            <a:r>
              <a:rPr lang="en-GB" sz="2400" dirty="0"/>
              <a:t>The programming is made using blocks which are interpreted in a VHDL code</a:t>
            </a:r>
          </a:p>
          <a:p>
            <a:pPr lvl="1"/>
            <a:r>
              <a:rPr lang="en-GB" sz="2400" dirty="0"/>
              <a:t>The VHDL pseudo-code of each block is accessible only during the compilation</a:t>
            </a:r>
          </a:p>
          <a:p>
            <a:pPr lvl="1"/>
            <a:r>
              <a:rPr lang="en-GB" sz="2400" dirty="0"/>
              <a:t>After this step all files are deleted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9"/>
            <a:ext cx="9144000" cy="930880"/>
          </a:xfrm>
        </p:spPr>
        <p:txBody>
          <a:bodyPr/>
          <a:lstStyle/>
          <a:p>
            <a:r>
              <a:rPr lang="fr-BE" dirty="0"/>
              <a:t>How </a:t>
            </a:r>
            <a:r>
              <a:rPr lang="fr-BE" dirty="0" err="1"/>
              <a:t>does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?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80629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6F6B84D-F497-44A6-B6A8-C2B600B6C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216"/>
            <a:ext cx="9144000" cy="394020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9"/>
            <a:ext cx="9144000" cy="930880"/>
          </a:xfrm>
        </p:spPr>
        <p:txBody>
          <a:bodyPr/>
          <a:lstStyle/>
          <a:p>
            <a:r>
              <a:rPr lang="fr-BE" dirty="0"/>
              <a:t>How </a:t>
            </a:r>
            <a:r>
              <a:rPr lang="fr-BE" dirty="0" err="1"/>
              <a:t>does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?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39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ED208C-A239-4A54-A3EA-740B81DDEA0C}"/>
              </a:ext>
            </a:extLst>
          </p:cNvPr>
          <p:cNvSpPr txBox="1"/>
          <p:nvPr/>
        </p:nvSpPr>
        <p:spPr>
          <a:xfrm>
            <a:off x="0" y="861531"/>
            <a:ext cx="7970083" cy="58461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Compilation report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F98C61-E2BC-4D51-ADE2-92BEDF00A5A8}"/>
              </a:ext>
            </a:extLst>
          </p:cNvPr>
          <p:cNvSpPr txBox="1"/>
          <p:nvPr/>
        </p:nvSpPr>
        <p:spPr>
          <a:xfrm>
            <a:off x="0" y="5794493"/>
            <a:ext cx="8479748" cy="4523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Synthesizing modules, truth table, cell usage, optimization, …</a:t>
            </a:r>
          </a:p>
        </p:txBody>
      </p:sp>
    </p:spTree>
    <p:extLst>
      <p:ext uri="{BB962C8B-B14F-4D97-AF65-F5344CB8AC3E}">
        <p14:creationId xmlns:p14="http://schemas.microsoft.com/office/powerpoint/2010/main" val="36828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F011E8B-30A2-4503-8E34-B05D1203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788"/>
            <a:ext cx="9144000" cy="996868"/>
          </a:xfrm>
        </p:spPr>
        <p:txBody>
          <a:bodyPr/>
          <a:lstStyle/>
          <a:p>
            <a:r>
              <a:rPr lang="en-GB" dirty="0"/>
              <a:t>Context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6136A2-665C-4394-BF8E-14E595535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7DB13A-38E5-4B28-911D-66EEAFF2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82AD170-163E-4EEB-883F-1015511A8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4911"/>
            <a:ext cx="9144000" cy="5345277"/>
          </a:xfrm>
        </p:spPr>
        <p:txBody>
          <a:bodyPr>
            <a:normAutofit/>
          </a:bodyPr>
          <a:lstStyle/>
          <a:p>
            <a:pPr algn="just"/>
            <a:r>
              <a:rPr lang="fr-BE" sz="2400" dirty="0"/>
              <a:t>This tutorial </a:t>
            </a:r>
            <a:r>
              <a:rPr lang="en-GB" sz="2400" dirty="0"/>
              <a:t>takes</a:t>
            </a:r>
            <a:r>
              <a:rPr lang="fr-BE" sz="2400" dirty="0"/>
              <a:t> place in the Hardware</a:t>
            </a:r>
            <a:r>
              <a:rPr lang="en-GB" sz="2400" dirty="0"/>
              <a:t>/Software Platforms lesson in first master in electrical engineering of the Faculty of Engineering of Mons</a:t>
            </a:r>
          </a:p>
          <a:p>
            <a:pPr algn="just"/>
            <a:r>
              <a:rPr lang="en-GB" sz="2400" dirty="0"/>
              <a:t>Goals: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To </a:t>
            </a:r>
            <a:r>
              <a:rPr lang="en-GB" sz="2400" dirty="0">
                <a:solidFill>
                  <a:srgbClr val="00ABCC"/>
                </a:solidFill>
              </a:rPr>
              <a:t>handle the Digital Systems Development Board</a:t>
            </a:r>
            <a:r>
              <a:rPr lang="en-GB" sz="2400" dirty="0"/>
              <a:t> of National Instrument and </a:t>
            </a:r>
            <a:r>
              <a:rPr lang="en-GB" sz="2400" dirty="0">
                <a:solidFill>
                  <a:srgbClr val="00ABCC"/>
                </a:solidFill>
              </a:rPr>
              <a:t>LabView</a:t>
            </a:r>
            <a:r>
              <a:rPr lang="en-GB" sz="2400" dirty="0"/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To control a servo-motor by using different interfaces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To understand the creation of </a:t>
            </a:r>
            <a:r>
              <a:rPr lang="en-GB" sz="2400" dirty="0">
                <a:solidFill>
                  <a:srgbClr val="00ABCC"/>
                </a:solidFill>
              </a:rPr>
              <a:t>VHDL code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algn="just"/>
            <a:r>
              <a:rPr lang="en-GB" sz="2400" dirty="0"/>
              <a:t>In addition to this tutorial, a </a:t>
            </a:r>
            <a:r>
              <a:rPr lang="en-GB" sz="2400" dirty="0">
                <a:solidFill>
                  <a:srgbClr val="00ABCC"/>
                </a:solidFill>
              </a:rPr>
              <a:t>written report </a:t>
            </a:r>
            <a:r>
              <a:rPr lang="en-GB" sz="2400" dirty="0"/>
              <a:t>was created as well as a </a:t>
            </a:r>
            <a:r>
              <a:rPr lang="en-GB" sz="2400" dirty="0">
                <a:solidFill>
                  <a:srgbClr val="00ABCC"/>
                </a:solidFill>
              </a:rPr>
              <a:t>video presentation</a:t>
            </a:r>
            <a:r>
              <a:rPr lang="en-GB" sz="2400" dirty="0"/>
              <a:t>. Both can be found on </a:t>
            </a:r>
            <a:r>
              <a:rPr lang="en-GB" sz="2400" dirty="0">
                <a:solidFill>
                  <a:srgbClr val="00ABCC"/>
                </a:solidFill>
              </a:rPr>
              <a:t>GitHub</a:t>
            </a:r>
            <a:r>
              <a:rPr lang="en-GB" sz="2400" dirty="0"/>
              <a:t>. </a:t>
            </a:r>
          </a:p>
          <a:p>
            <a:pPr algn="just"/>
            <a:endParaRPr lang="en-GB" sz="2800" dirty="0"/>
          </a:p>
          <a:p>
            <a:pPr algn="just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5115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43656AA-D7F8-45D1-B927-CAD937A54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23"/>
          <a:stretch/>
        </p:blipFill>
        <p:spPr>
          <a:xfrm>
            <a:off x="514350" y="1562935"/>
            <a:ext cx="2173574" cy="437356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0F297B-47F5-4640-BA93-B4BA428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9"/>
            <a:ext cx="9144000" cy="930880"/>
          </a:xfrm>
        </p:spPr>
        <p:txBody>
          <a:bodyPr/>
          <a:lstStyle/>
          <a:p>
            <a:r>
              <a:rPr lang="fr-BE" dirty="0"/>
              <a:t>How </a:t>
            </a:r>
            <a:r>
              <a:rPr lang="fr-BE" dirty="0" err="1"/>
              <a:t>does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?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067F0-1C4E-4295-8186-1C56E14F3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40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4B901-6C87-4913-8DC7-1772827B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F71AC7-82BE-4D6C-A146-C989F6268016}"/>
              </a:ext>
            </a:extLst>
          </p:cNvPr>
          <p:cNvSpPr txBox="1"/>
          <p:nvPr/>
        </p:nvSpPr>
        <p:spPr>
          <a:xfrm>
            <a:off x="0" y="877955"/>
            <a:ext cx="3222885" cy="68498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eaLnBrk="0" hangingPunct="0"/>
            <a:r>
              <a:rPr lang="en-GB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C:\NIFPGA\jobs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80ECA4-932C-4443-A6E4-04012071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563428"/>
            <a:ext cx="4791075" cy="3352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D9CE07-9905-448C-B118-BF5FE3A72E9A}"/>
              </a:ext>
            </a:extLst>
          </p:cNvPr>
          <p:cNvSpPr txBox="1"/>
          <p:nvPr/>
        </p:nvSpPr>
        <p:spPr>
          <a:xfrm>
            <a:off x="2777864" y="5294572"/>
            <a:ext cx="5851786" cy="112426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indent="-342900" eaLnBrk="0" hangingPunct="0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VHDL </a:t>
            </a:r>
            <a:r>
              <a:rPr lang="en-GB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code for synthesizing in LabView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5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2181225" y="4145979"/>
            <a:ext cx="6800850" cy="542924"/>
          </a:xfrm>
        </p:spPr>
        <p:txBody>
          <a:bodyPr/>
          <a:lstStyle/>
          <a:p>
            <a:endParaRPr lang="fr-BE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2712020"/>
            <a:ext cx="9143999" cy="964629"/>
          </a:xfrm>
        </p:spPr>
        <p:txBody>
          <a:bodyPr/>
          <a:lstStyle/>
          <a:p>
            <a:pPr algn="ctr"/>
            <a:r>
              <a:rPr lang="fr-BE" dirty="0" err="1"/>
              <a:t>Thanks</a:t>
            </a:r>
            <a:r>
              <a:rPr lang="fr-BE" dirty="0"/>
              <a:t> for </a:t>
            </a:r>
            <a:r>
              <a:rPr lang="fr-BE" dirty="0" err="1"/>
              <a:t>your</a:t>
            </a:r>
            <a:r>
              <a:rPr lang="fr-BE" dirty="0"/>
              <a:t> attention !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2181225" y="5540902"/>
            <a:ext cx="6791325" cy="409575"/>
          </a:xfrm>
        </p:spPr>
        <p:txBody>
          <a:bodyPr/>
          <a:lstStyle/>
          <a:p>
            <a:r>
              <a:rPr lang="fr-BE" sz="2000" dirty="0"/>
              <a:t>DUFRANE Antoine </a:t>
            </a:r>
            <a:r>
              <a:rPr lang="fr-BE" sz="1800" dirty="0"/>
              <a:t>(Antoine.DUFRANE@student.umons.ac.be)</a:t>
            </a:r>
          </a:p>
          <a:p>
            <a:r>
              <a:rPr lang="fr-BE" sz="2000" dirty="0"/>
              <a:t>FOTSO Mathieu </a:t>
            </a:r>
            <a:r>
              <a:rPr lang="fr-BE" sz="1800" dirty="0"/>
              <a:t>(Mathieu.FOTSOTAGNE@student.umons.ac.be)</a:t>
            </a:r>
          </a:p>
          <a:p>
            <a:r>
              <a:rPr lang="fr-BE" sz="2000" dirty="0"/>
              <a:t>LEGER Louise </a:t>
            </a:r>
            <a:r>
              <a:rPr lang="fr-BE" sz="1800" dirty="0"/>
              <a:t>(Louise.LEGER@student.umons.ac.be)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06200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5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0716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4496A69-CE92-4B95-8478-50ACD8FEF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81164"/>
          </a:xfrm>
        </p:spPr>
        <p:txBody>
          <a:bodyPr/>
          <a:lstStyle/>
          <a:p>
            <a:r>
              <a:rPr lang="en-GB" dirty="0"/>
              <a:t>Software to install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A8DD14-95C9-4790-8C30-1FCC8FB348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6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69D8B3-E8D0-4B4A-9789-160D8A55D2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0F58EDB7-FEDC-4A28-9FE1-E1A2E83F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63650"/>
            <a:ext cx="9153525" cy="52927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LabView 2018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200" dirty="0">
                <a:hlinkClick r:id="rId2"/>
              </a:rPr>
              <a:t>http://www.ni.com/download/labview-development-system-2018/7407/en/</a:t>
            </a:r>
            <a:endParaRPr lang="en-GB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LabVIEW FPGA Module 2018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200" dirty="0">
                <a:hlinkClick r:id="rId3"/>
              </a:rPr>
              <a:t>http://www.ni.com/download/labview-fpga-module-2018/7351/en/</a:t>
            </a:r>
            <a:endParaRPr lang="en-GB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LabVIEW 2018 FPGA Module Xilinx Tools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hlinkClick r:id="rId4"/>
              </a:rPr>
              <a:t>http://www.ni.com/download/labview-fpga-module-2018/7353/en/</a:t>
            </a: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DSDB Driver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http://www.ni.com/download/digital-systems-development-board-driver-for-labview-2018/7441/en/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46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97D3F0B-3DC8-43DA-B48A-AF774325E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417638"/>
            <a:ext cx="9153525" cy="5138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Insert the DSDB Board into the NI Elvis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Plug the board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Connect the NI Elvis Board to the power supply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Connect the UART port to the computer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84F094-E695-458E-ACA0-FBA26C07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DSDB installation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EDA0DE-202C-4612-A1B8-D55340105E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7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F0AA8C-B85F-4E88-8959-29CC078351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5A6D09-C853-4EC7-BD37-42E77396AE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76" y="3628958"/>
            <a:ext cx="3481374" cy="26110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DBCF1E-9FFF-445F-882A-58283646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3628958"/>
            <a:ext cx="3692202" cy="2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97D3F0B-3DC8-43DA-B48A-AF774325E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417638"/>
            <a:ext cx="9153525" cy="5138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LED “power”, “active” “PGOOD” should be on when plugging the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Check that the JTAG position is selected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84F094-E695-458E-ACA0-FBA26C07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DSDB installation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EDA0DE-202C-4612-A1B8-D55340105E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8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F0AA8C-B85F-4E88-8959-29CC078351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EC1CCE-5430-41FE-B85A-E63C1F7FA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6" y="3329724"/>
            <a:ext cx="3828068" cy="2871051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9E138C3E-D513-432F-A27A-808D87FF35D4}"/>
              </a:ext>
            </a:extLst>
          </p:cNvPr>
          <p:cNvSpPr/>
          <p:nvPr/>
        </p:nvSpPr>
        <p:spPr>
          <a:xfrm>
            <a:off x="1894787" y="4407030"/>
            <a:ext cx="810706" cy="8389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F47DC9-984A-457E-A994-6E78B41E9619}"/>
              </a:ext>
            </a:extLst>
          </p:cNvPr>
          <p:cNvSpPr txBox="1"/>
          <p:nvPr/>
        </p:nvSpPr>
        <p:spPr>
          <a:xfrm>
            <a:off x="4029958" y="3026004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5C11D7-FBBC-4B53-82B9-726427796FCD}"/>
              </a:ext>
            </a:extLst>
          </p:cNvPr>
          <p:cNvSpPr txBox="1"/>
          <p:nvPr/>
        </p:nvSpPr>
        <p:spPr>
          <a:xfrm>
            <a:off x="3992251" y="3026004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4D9A202-FD88-48B3-8510-5D69E61EE552}"/>
              </a:ext>
            </a:extLst>
          </p:cNvPr>
          <p:cNvSpPr txBox="1"/>
          <p:nvPr/>
        </p:nvSpPr>
        <p:spPr>
          <a:xfrm>
            <a:off x="4392891" y="3496313"/>
            <a:ext cx="4515536" cy="314855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SD: code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written</a:t>
            </a: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on an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external</a:t>
            </a: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SD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card</a:t>
            </a:r>
            <a:endParaRPr lang="fr-BE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BE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QSPI: code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written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on the memory of the </a:t>
            </a:r>
            <a:r>
              <a:rPr kumimoji="0" lang="fr-B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board</a:t>
            </a:r>
            <a:endParaRPr kumimoji="0" lang="fr-BE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BE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JTAG: code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written</a:t>
            </a: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on the volatile memory of the </a:t>
            </a:r>
            <a:r>
              <a:rPr lang="fr-BE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board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5ED2B79-DDE2-4425-9C88-C3B1E9AA2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5" t="38564" r="7423" b="39609"/>
          <a:stretch/>
        </p:blipFill>
        <p:spPr>
          <a:xfrm>
            <a:off x="5294572" y="1923778"/>
            <a:ext cx="3335078" cy="8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4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B7E7D3-E345-494B-A5D3-D341383C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216058"/>
            <a:ext cx="9153525" cy="534031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Tests with the board and LabView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/>
              <a:t>Creating a new project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LED and buttons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Capacitive touch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9D6607-8830-4C62-A0CB-8DC9ECB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444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08704-58A2-480D-ACF7-F58BE7789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7E66B0-5CBE-4E0A-A5C6-DF540FEFB54A}" type="slidenum">
              <a:rPr lang="fr-BE" smtClean="0"/>
              <a:pPr>
                <a:defRPr/>
              </a:pPr>
              <a:t>9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CEAAE-C560-4D04-93B1-19D2C11D8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Hardware - Software|     SEMi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032494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UMon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BCC"/>
      </a:accent1>
      <a:accent2>
        <a:srgbClr val="C40C42"/>
      </a:accent2>
      <a:accent3>
        <a:srgbClr val="A5A5A5"/>
      </a:accent3>
      <a:accent4>
        <a:srgbClr val="94CD7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srgbClr val="808080"/>
            </a:solidFill>
            <a:effectLst/>
            <a:uLnTx/>
            <a:uFillTx/>
            <a:latin typeface="Calibri" pitchFamily="34" charset="0"/>
            <a:ea typeface="Calibri" pitchFamily="34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73CAB53DD0D24F847A80AD4680E291" ma:contentTypeVersion="0" ma:contentTypeDescription="Crée un document." ma:contentTypeScope="" ma:versionID="8b3c948cb6a4422ec8f35dc73181bc0f">
  <xsd:schema xmlns:xsd="http://www.w3.org/2001/XMLSchema" xmlns:p="http://schemas.microsoft.com/office/2006/metadata/properties" targetNamespace="http://schemas.microsoft.com/office/2006/metadata/properties" ma:root="true" ma:fieldsID="75019ab185b48580fc336df4da24a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C58CF43-BFFC-4B74-8E0D-3313BB336CC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C7A6F4-DD02-4C22-9383-E495BB5ECF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4B7D0F-F701-4BB3-91A1-3BEBC65C8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2008</Words>
  <Application>Microsoft Office PowerPoint</Application>
  <PresentationFormat>Affichage à l'écran (4:3)</PresentationFormat>
  <Paragraphs>382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Wingdings</vt:lpstr>
      <vt:lpstr>Thème Office</vt:lpstr>
      <vt:lpstr>Servo-motor control using NI ELVIS Digital Systems Development Board</vt:lpstr>
      <vt:lpstr>Contents</vt:lpstr>
      <vt:lpstr>Contents</vt:lpstr>
      <vt:lpstr>Context</vt:lpstr>
      <vt:lpstr>Contents</vt:lpstr>
      <vt:lpstr>Software to install</vt:lpstr>
      <vt:lpstr>DSDB installation</vt:lpstr>
      <vt:lpstr>DSDB installation</vt:lpstr>
      <vt:lpstr>Contents</vt:lpstr>
      <vt:lpstr>Create a new project on LabView</vt:lpstr>
      <vt:lpstr>Create a new project on LabView</vt:lpstr>
      <vt:lpstr>Contents</vt:lpstr>
      <vt:lpstr>Sending data on a digital port</vt:lpstr>
      <vt:lpstr>Sending data on a digital port</vt:lpstr>
      <vt:lpstr>Sending data on a digital port</vt:lpstr>
      <vt:lpstr>Import the code on the board</vt:lpstr>
      <vt:lpstr>Sending data on a digital port</vt:lpstr>
      <vt:lpstr>Contents</vt:lpstr>
      <vt:lpstr>Contents</vt:lpstr>
      <vt:lpstr>Connection of the servo-motor</vt:lpstr>
      <vt:lpstr>Contents</vt:lpstr>
      <vt:lpstr>Programming of the servo-motor</vt:lpstr>
      <vt:lpstr>Programming of the servo-motor</vt:lpstr>
      <vt:lpstr>Programming of the servo-motor</vt:lpstr>
      <vt:lpstr>Programming of the servo-motor</vt:lpstr>
      <vt:lpstr>Programming of the servo-motor</vt:lpstr>
      <vt:lpstr>Programming of the servo-motor</vt:lpstr>
      <vt:lpstr>Programming of the servo-motor</vt:lpstr>
      <vt:lpstr>Programming of the servo-motor</vt:lpstr>
      <vt:lpstr>Contents</vt:lpstr>
      <vt:lpstr>Control of servo-motor angle with buttons on the board</vt:lpstr>
      <vt:lpstr>Control of servo-motor angle with buttons on the board</vt:lpstr>
      <vt:lpstr>Test bench</vt:lpstr>
      <vt:lpstr>Test bench</vt:lpstr>
      <vt:lpstr>Contents</vt:lpstr>
      <vt:lpstr>Other examples</vt:lpstr>
      <vt:lpstr>Contents</vt:lpstr>
      <vt:lpstr>How does it work?</vt:lpstr>
      <vt:lpstr>How does it work?</vt:lpstr>
      <vt:lpstr>How does it work?</vt:lpstr>
      <vt:lpstr>Thanks for your attention !</vt:lpstr>
    </vt:vector>
  </TitlesOfParts>
  <Company>Faculte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l’exposé</dc:title>
  <dc:creator>Philippe FORTEMPS</dc:creator>
  <cp:lastModifiedBy>Antoine DUFRANE</cp:lastModifiedBy>
  <cp:revision>185</cp:revision>
  <dcterms:created xsi:type="dcterms:W3CDTF">2009-06-17T14:08:01Z</dcterms:created>
  <dcterms:modified xsi:type="dcterms:W3CDTF">2019-05-15T19:33:01Z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mage">
    <vt:lpwstr/>
  </property>
</Properties>
</file>